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E2DDBC-33EA-619E-839D-B21C2D97AAF1}" v="2516" dt="2022-02-10T07:17:19.360"/>
    <p1510:client id="{98D9EA22-CC27-68DA-F71C-9CB9C24C4430}" v="1799" dt="2022-02-09T09:37:40.989"/>
    <p1510:client id="{B0F2EBAE-0E9C-4B03-9738-DC4A2250B1BC}" v="144" dt="2022-02-08T20:31:13.4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9" autoAdjust="0"/>
    <p:restoredTop sz="94660"/>
  </p:normalViewPr>
  <p:slideViewPr>
    <p:cSldViewPr snapToGrid="0">
      <p:cViewPr varScale="1">
        <p:scale>
          <a:sx n="68" d="100"/>
          <a:sy n="68" d="100"/>
        </p:scale>
        <p:origin x="165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279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281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254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755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953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2/23/22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748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2/23/22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225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2/23/22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823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2/23/22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940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2/23/22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264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2/23/22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492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2/23/22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827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Router Light" panose="02090004040802060003" pitchFamily="18" charset="77"/>
                <a:ea typeface="Router Light" panose="02090004040802060003" pitchFamily="18" charset="77"/>
                <a:cs typeface="Calibri Light"/>
              </a:rPr>
              <a:t>GCSE DANCE</a:t>
            </a:r>
            <a:br>
              <a:rPr lang="en-US" dirty="0">
                <a:latin typeface="Router Light" panose="02090004040802060003" pitchFamily="18" charset="77"/>
                <a:ea typeface="Router Light" panose="02090004040802060003" pitchFamily="18" charset="77"/>
                <a:cs typeface="Calibri Light"/>
              </a:rPr>
            </a:br>
            <a:r>
              <a:rPr lang="en-US" dirty="0">
                <a:latin typeface="Router Light" panose="02090004040802060003" pitchFamily="18" charset="77"/>
                <a:ea typeface="Router Light" panose="02090004040802060003" pitchFamily="18" charset="77"/>
                <a:cs typeface="Calibri Light"/>
              </a:rPr>
              <a:t> Revision Guide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5E6CC37E-4D31-41B6-83BA-4C87CE7EA8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8529694"/>
              </p:ext>
            </p:extLst>
          </p:nvPr>
        </p:nvGraphicFramePr>
        <p:xfrm>
          <a:off x="163564" y="951327"/>
          <a:ext cx="6460752" cy="7157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9152">
                  <a:extLst>
                    <a:ext uri="{9D8B030D-6E8A-4147-A177-3AD203B41FA5}">
                      <a16:colId xmlns:a16="http://schemas.microsoft.com/office/drawing/2014/main" val="2143228984"/>
                    </a:ext>
                  </a:extLst>
                </a:gridCol>
                <a:gridCol w="1259173">
                  <a:extLst>
                    <a:ext uri="{9D8B030D-6E8A-4147-A177-3AD203B41FA5}">
                      <a16:colId xmlns:a16="http://schemas.microsoft.com/office/drawing/2014/main" val="2114912027"/>
                    </a:ext>
                  </a:extLst>
                </a:gridCol>
                <a:gridCol w="2953062">
                  <a:extLst>
                    <a:ext uri="{9D8B030D-6E8A-4147-A177-3AD203B41FA5}">
                      <a16:colId xmlns:a16="http://schemas.microsoft.com/office/drawing/2014/main" val="3663822348"/>
                    </a:ext>
                  </a:extLst>
                </a:gridCol>
                <a:gridCol w="479683">
                  <a:extLst>
                    <a:ext uri="{9D8B030D-6E8A-4147-A177-3AD203B41FA5}">
                      <a16:colId xmlns:a16="http://schemas.microsoft.com/office/drawing/2014/main" val="2091305937"/>
                    </a:ext>
                  </a:extLst>
                </a:gridCol>
                <a:gridCol w="479682">
                  <a:extLst>
                    <a:ext uri="{9D8B030D-6E8A-4147-A177-3AD203B41FA5}">
                      <a16:colId xmlns:a16="http://schemas.microsoft.com/office/drawing/2014/main" val="1468150537"/>
                    </a:ext>
                  </a:extLst>
                </a:gridCol>
              </a:tblGrid>
              <a:tr h="361950">
                <a:tc>
                  <a:txBody>
                    <a:bodyPr/>
                    <a:lstStyle/>
                    <a:p>
                      <a:r>
                        <a:rPr lang="en-US" sz="900" b="1" dirty="0"/>
                        <a:t>Section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dirty="0"/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dirty="0"/>
                        <a:t>Subtopics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dirty="0" err="1"/>
                        <a:t>R'vsd</a:t>
                      </a:r>
                      <a:r>
                        <a:rPr lang="en-US" sz="900" b="1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dirty="0" err="1"/>
                        <a:t>Appld</a:t>
                      </a:r>
                      <a:r>
                        <a:rPr lang="en-US" sz="900" b="1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1223"/>
                  </a:ext>
                </a:extLst>
              </a:tr>
              <a:tr h="644577">
                <a:tc rowSpan="3">
                  <a:txBody>
                    <a:bodyPr/>
                    <a:lstStyle/>
                    <a:p>
                      <a:r>
                        <a:rPr lang="en-US" sz="1200" dirty="0"/>
                        <a:t>Section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Choreography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Choreographic processes, stimuli, choreographic intent, ASDR, Motif, motif development, choreographic devices, structural devices, aural setting, physical setting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3919200"/>
                  </a:ext>
                </a:extLst>
              </a:tr>
              <a:tr h="6595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Performance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Definitions and examples of using and improving... Physical, Technical, Expressive, Mental skills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832977"/>
                  </a:ext>
                </a:extLst>
              </a:tr>
              <a:tr h="5846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Safe Practice (6)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Nutrition, hydration, safe dance wear, safe environment, injury prevention, safe execution, warm up, cool down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789602"/>
                  </a:ext>
                </a:extLst>
              </a:tr>
              <a:tr h="419724">
                <a:tc rowSpan="3">
                  <a:txBody>
                    <a:bodyPr/>
                    <a:lstStyle/>
                    <a:p>
                      <a:r>
                        <a:rPr lang="en-US" sz="1200" dirty="0"/>
                        <a:t>Section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Set phrase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0" i="0" u="none" strike="noStrike" noProof="0" dirty="0">
                          <a:latin typeface="Calibri"/>
                        </a:rPr>
                        <a:t>physical, technical, expressive and mental skills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5807262"/>
                  </a:ext>
                </a:extLst>
              </a:tr>
              <a:tr h="5546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Duet/trio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0" i="0" u="none" strike="noStrike" noProof="0" dirty="0">
                          <a:latin typeface="Calibri"/>
                        </a:rPr>
                        <a:t>physical, technical, expressive and mental skills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227059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dirty="0"/>
                        <a:t>Choreography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0" i="0" u="none" strike="noStrike" noProof="0" dirty="0">
                          <a:latin typeface="Calibri"/>
                        </a:rPr>
                        <a:t>Choreographic processes, stimuli, choreographic intent, ASDR, Motif, motif development, choreographic devices, structural devices, aural setting, physical setting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6202947"/>
                  </a:ext>
                </a:extLst>
              </a:tr>
              <a:tr h="324786">
                <a:tc rowSpan="5">
                  <a:txBody>
                    <a:bodyPr/>
                    <a:lstStyle/>
                    <a:p>
                      <a:r>
                        <a:rPr lang="en-US" sz="1200" dirty="0"/>
                        <a:t>Section C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1" i="0" u="none" strike="noStrike" noProof="0" dirty="0">
                          <a:latin typeface="Calibri"/>
                        </a:rPr>
                        <a:t>Professional works:</a:t>
                      </a:r>
                      <a:r>
                        <a:rPr lang="en-US" sz="1200" b="0" i="0" u="none" strike="noStrike" noProof="0" dirty="0">
                          <a:latin typeface="Calibri"/>
                        </a:rPr>
                        <a:t> </a:t>
                      </a:r>
                      <a:endParaRPr lang="en-US"/>
                    </a:p>
                    <a:p>
                      <a:pPr lvl="0">
                        <a:buNone/>
                      </a:pPr>
                      <a:r>
                        <a:rPr lang="en-US" sz="1200" b="0" i="0" u="none" strike="noStrike" noProof="0">
                          <a:latin typeface="Calibri"/>
                        </a:rPr>
                        <a:t>A Linha Curva,</a:t>
                      </a:r>
                    </a:p>
                    <a:p>
                      <a:pPr lvl="0">
                        <a:buNone/>
                      </a:pPr>
                      <a:endParaRPr lang="en-US" sz="12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200" b="0" i="0" u="none" strike="noStrike" noProof="0" dirty="0">
                          <a:latin typeface="Calibri"/>
                        </a:rPr>
                        <a:t> Emancipation of </a:t>
                      </a:r>
                      <a:r>
                        <a:rPr lang="en-US" sz="1200" b="0" i="0" u="none" strike="noStrike" noProof="0">
                          <a:latin typeface="Calibri"/>
                        </a:rPr>
                        <a:t>Expressionism, </a:t>
                      </a:r>
                      <a:endParaRPr lang="en-US"/>
                    </a:p>
                    <a:p>
                      <a:pPr lvl="0">
                        <a:buNone/>
                      </a:pPr>
                      <a:endParaRPr lang="en-US" sz="12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200" b="0" i="0" u="none" strike="noStrike" noProof="0">
                          <a:latin typeface="Calibri"/>
                        </a:rPr>
                        <a:t> Artificial Things</a:t>
                      </a:r>
                      <a:endParaRPr lang="en-US"/>
                    </a:p>
                    <a:p>
                      <a:pPr lvl="0">
                        <a:buNone/>
                      </a:pPr>
                      <a:endParaRPr lang="en-US" sz="12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200" b="0" i="0" u="none" strike="noStrike" noProof="0">
                          <a:latin typeface="Calibri"/>
                        </a:rPr>
                        <a:t> Infra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1" i="0" u="none" strike="noStrike" noProof="0" dirty="0">
                          <a:latin typeface="Calibri"/>
                        </a:rPr>
                        <a:t>General knowledge</a:t>
                      </a:r>
                      <a:r>
                        <a:rPr lang="en-US" sz="1200" b="0" i="0" u="none" strike="noStrike" noProof="0" dirty="0">
                          <a:latin typeface="Calibri"/>
                        </a:rPr>
                        <a:t> (names, dates, location, roles, company, duration)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0030962"/>
                  </a:ext>
                </a:extLst>
              </a:tr>
              <a:tr h="3247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1" i="0" u="none" strike="noStrike" noProof="0" dirty="0">
                          <a:latin typeface="Calibri"/>
                        </a:rPr>
                        <a:t>Dancers </a:t>
                      </a:r>
                      <a:r>
                        <a:rPr lang="en-US" sz="1200" b="0" i="0" u="none" strike="noStrike" noProof="0" dirty="0">
                          <a:latin typeface="Calibri"/>
                        </a:rPr>
                        <a:t>(number, gender, training, ethnicity, ratio)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134888"/>
                  </a:ext>
                </a:extLst>
              </a:tr>
              <a:tr h="3247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1" i="0" u="none" strike="noStrike" noProof="0" dirty="0">
                          <a:latin typeface="Calibri"/>
                        </a:rPr>
                        <a:t>Physical Setting</a:t>
                      </a:r>
                      <a:r>
                        <a:rPr lang="en-US" sz="1200" b="0" i="0" u="none" strike="noStrike" noProof="0" dirty="0">
                          <a:latin typeface="Calibri"/>
                        </a:rPr>
                        <a:t> (lighting, costume, set and staging, performance environment)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98263"/>
                  </a:ext>
                </a:extLst>
              </a:tr>
              <a:tr h="4447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1" i="0" u="none" strike="noStrike" noProof="0" dirty="0">
                          <a:latin typeface="Calibri"/>
                        </a:rPr>
                        <a:t>Aural Setting</a:t>
                      </a:r>
                      <a:r>
                        <a:rPr lang="en-US" sz="1200" b="0" i="0" u="none" strike="noStrike" noProof="0" dirty="0">
                          <a:latin typeface="Calibri"/>
                        </a:rPr>
                        <a:t> (genre, instruments, mood, atmosphere, tempo, pitch, volume,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3673760"/>
                  </a:ext>
                </a:extLst>
              </a:tr>
              <a:tr h="44470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1" i="0" u="none" strike="noStrike" noProof="0" dirty="0">
                          <a:latin typeface="Calibri"/>
                        </a:rPr>
                        <a:t>Movement</a:t>
                      </a:r>
                      <a:r>
                        <a:rPr lang="en-US" sz="1200" b="0" i="0" u="none" strike="noStrike" noProof="0" dirty="0">
                          <a:latin typeface="Calibri"/>
                        </a:rPr>
                        <a:t> (dance style, ASDR, motif and development, choreographic devices, structural devices)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281998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F3D996A-81C3-40B6-AEB9-90E480BB0C6A}"/>
              </a:ext>
            </a:extLst>
          </p:cNvPr>
          <p:cNvSpPr txBox="1"/>
          <p:nvPr/>
        </p:nvSpPr>
        <p:spPr>
          <a:xfrm>
            <a:off x="2241654" y="378423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Revision Checklist</a:t>
            </a:r>
          </a:p>
        </p:txBody>
      </p:sp>
    </p:spTree>
    <p:extLst>
      <p:ext uri="{BB962C8B-B14F-4D97-AF65-F5344CB8AC3E}">
        <p14:creationId xmlns:p14="http://schemas.microsoft.com/office/powerpoint/2010/main" val="643486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F35F0-3369-4170-9D78-758E43B44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Practical reminder</a:t>
            </a: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EBB3C96-F890-4652-A38F-F562F9DEFF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1951053"/>
              </p:ext>
            </p:extLst>
          </p:nvPr>
        </p:nvGraphicFramePr>
        <p:xfrm>
          <a:off x="471488" y="2433638"/>
          <a:ext cx="5915023" cy="5760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23278">
                  <a:extLst>
                    <a:ext uri="{9D8B030D-6E8A-4147-A177-3AD203B41FA5}">
                      <a16:colId xmlns:a16="http://schemas.microsoft.com/office/drawing/2014/main" val="3769160719"/>
                    </a:ext>
                  </a:extLst>
                </a:gridCol>
                <a:gridCol w="3291745">
                  <a:extLst>
                    <a:ext uri="{9D8B030D-6E8A-4147-A177-3AD203B41FA5}">
                      <a16:colId xmlns:a16="http://schemas.microsoft.com/office/drawing/2014/main" val="26216800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b="1" dirty="0"/>
                        <a:t>Set phrase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Demonstrate performance skills (12+4 marks) Physical, Technical, Expressive skills. A mental skills mark across both performance units</a:t>
                      </a:r>
                    </a:p>
                    <a:p>
                      <a:pPr lvl="0">
                        <a:buNone/>
                      </a:pPr>
                      <a:r>
                        <a:rPr lang="en-US" b="1" i="1" dirty="0"/>
                        <a:t>Focus on technical skills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94682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/>
                        <a:t>Duet/trio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0" i="0" u="none" strike="noStrike" noProof="0" dirty="0">
                          <a:latin typeface="Calibri"/>
                        </a:rPr>
                        <a:t>Demonstrate performance skills (24+4 marks) Physical, Technical, Expressive skills. A mental skills mark across both performance units</a:t>
                      </a:r>
                    </a:p>
                    <a:p>
                      <a:pPr lvl="0">
                        <a:buNone/>
                      </a:pPr>
                      <a:r>
                        <a:rPr lang="en-US" sz="1800" b="1" i="1" u="none" strike="noStrike" noProof="0" dirty="0">
                          <a:latin typeface="Calibri"/>
                        </a:rPr>
                        <a:t>Focus on physical and expressive skills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3944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/>
                        <a:t>Choreography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Demonstrate choreographic ability (40 marks) </a:t>
                      </a:r>
                      <a:r>
                        <a:rPr lang="en-US" dirty="0" err="1"/>
                        <a:t>Acrions</a:t>
                      </a:r>
                      <a:r>
                        <a:rPr lang="en-US" dirty="0"/>
                        <a:t> and Dynamics, Space and Relationships, Structural Devices, Choreographic Devices, Aural Setting, </a:t>
                      </a:r>
                      <a:r>
                        <a:rPr lang="en-US" b="1" dirty="0"/>
                        <a:t>Meaningful, original, Aesthetic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02027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2164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57807-3CCA-4181-AF74-30C0B1777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-187722"/>
            <a:ext cx="5915025" cy="1767417"/>
          </a:xfrm>
        </p:spPr>
        <p:txBody>
          <a:bodyPr/>
          <a:lstStyle/>
          <a:p>
            <a:r>
              <a:rPr lang="en-US" dirty="0">
                <a:cs typeface="Calibri Light"/>
              </a:rPr>
              <a:t>Written Reminder</a:t>
            </a: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7253F51-26F7-48FF-87E8-D967EE3430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6215232"/>
              </p:ext>
            </p:extLst>
          </p:nvPr>
        </p:nvGraphicFramePr>
        <p:xfrm>
          <a:off x="437713" y="1172081"/>
          <a:ext cx="5893200" cy="73893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46600">
                  <a:extLst>
                    <a:ext uri="{9D8B030D-6E8A-4147-A177-3AD203B41FA5}">
                      <a16:colId xmlns:a16="http://schemas.microsoft.com/office/drawing/2014/main" val="1588431140"/>
                    </a:ext>
                  </a:extLst>
                </a:gridCol>
                <a:gridCol w="2946600">
                  <a:extLst>
                    <a:ext uri="{9D8B030D-6E8A-4147-A177-3AD203B41FA5}">
                      <a16:colId xmlns:a16="http://schemas.microsoft.com/office/drawing/2014/main" val="33847595"/>
                    </a:ext>
                  </a:extLst>
                </a:gridCol>
              </a:tblGrid>
              <a:tr h="470359">
                <a:tc>
                  <a:txBody>
                    <a:bodyPr/>
                    <a:lstStyle/>
                    <a:p>
                      <a:r>
                        <a:rPr lang="en-US" dirty="0"/>
                        <a:t>Topics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Question formats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8501634"/>
                  </a:ext>
                </a:extLst>
              </a:tr>
              <a:tr h="3262174">
                <a:tc>
                  <a:txBody>
                    <a:bodyPr/>
                    <a:lstStyle/>
                    <a:p>
                      <a:r>
                        <a:rPr lang="en-US" sz="1400" b="1" dirty="0"/>
                        <a:t>Choreography</a:t>
                      </a:r>
                    </a:p>
                    <a:p>
                      <a:pPr lvl="0">
                        <a:buNone/>
                      </a:pPr>
                      <a:r>
                        <a:rPr lang="en-US" sz="1400" b="0" i="0" u="none" strike="noStrike" noProof="0" dirty="0">
                          <a:latin typeface="Calibri"/>
                        </a:rPr>
                        <a:t>Choreographic processes</a:t>
                      </a:r>
                      <a:endParaRPr lang="en-US" sz="1400" dirty="0"/>
                    </a:p>
                    <a:p>
                      <a:pPr lvl="0">
                        <a:buNone/>
                      </a:pPr>
                      <a:r>
                        <a:rPr lang="en-US" sz="1400" b="0" i="0" u="none" strike="noStrike" noProof="0" dirty="0">
                          <a:latin typeface="Calibri"/>
                        </a:rPr>
                        <a:t>Stimuli</a:t>
                      </a:r>
                      <a:endParaRPr lang="en-US" sz="1400" dirty="0"/>
                    </a:p>
                    <a:p>
                      <a:pPr lvl="0">
                        <a:buNone/>
                      </a:pPr>
                      <a:r>
                        <a:rPr lang="en-US" sz="1400" b="0" i="0" u="none" strike="noStrike" noProof="0" dirty="0">
                          <a:latin typeface="Calibri"/>
                        </a:rPr>
                        <a:t>choreographic intent</a:t>
                      </a:r>
                    </a:p>
                    <a:p>
                      <a:pPr lvl="0">
                        <a:buNone/>
                      </a:pPr>
                      <a:r>
                        <a:rPr lang="en-US" sz="1400" b="0" i="0" u="none" strike="noStrike" noProof="0" dirty="0">
                          <a:latin typeface="Calibri"/>
                        </a:rPr>
                        <a:t>Choreographic approach</a:t>
                      </a:r>
                    </a:p>
                    <a:p>
                      <a:pPr lvl="0">
                        <a:buNone/>
                      </a:pPr>
                      <a:r>
                        <a:rPr lang="en-US" sz="1400" b="0" i="0" u="none" strike="noStrike" noProof="0" dirty="0">
                          <a:latin typeface="Calibri"/>
                        </a:rPr>
                        <a:t>ASDR</a:t>
                      </a:r>
                      <a:endParaRPr lang="en-US" sz="1400" dirty="0"/>
                    </a:p>
                    <a:p>
                      <a:pPr lvl="0">
                        <a:buNone/>
                      </a:pPr>
                      <a:r>
                        <a:rPr lang="en-US" sz="1400" b="0" i="0" u="none" strike="noStrike" noProof="0" dirty="0">
                          <a:latin typeface="Calibri"/>
                        </a:rPr>
                        <a:t>Motif &amp; developments, Choreographic devices</a:t>
                      </a:r>
                      <a:endParaRPr lang="en-US" sz="1400" dirty="0"/>
                    </a:p>
                    <a:p>
                      <a:pPr lvl="0">
                        <a:buNone/>
                      </a:pPr>
                      <a:r>
                        <a:rPr lang="en-US" sz="1400" b="0" i="0" u="none" strike="noStrike" noProof="0" dirty="0">
                          <a:latin typeface="Calibri"/>
                        </a:rPr>
                        <a:t>Structural devices</a:t>
                      </a:r>
                      <a:endParaRPr lang="en-US" sz="1400" dirty="0"/>
                    </a:p>
                    <a:p>
                      <a:pPr lvl="0">
                        <a:buNone/>
                      </a:pPr>
                      <a:r>
                        <a:rPr lang="en-US" sz="1400" b="0" i="0" u="none" strike="noStrike" noProof="0" dirty="0">
                          <a:latin typeface="Calibri"/>
                        </a:rPr>
                        <a:t>Aural setting</a:t>
                      </a:r>
                      <a:endParaRPr lang="en-US" sz="1400" dirty="0"/>
                    </a:p>
                    <a:p>
                      <a:pPr lvl="0">
                        <a:buNone/>
                      </a:pPr>
                      <a:r>
                        <a:rPr lang="en-US" sz="1400" b="0" i="0" u="none" strike="noStrike" noProof="0" dirty="0">
                          <a:latin typeface="Calibri"/>
                        </a:rPr>
                        <a:t>Physical setting</a:t>
                      </a:r>
                      <a:endParaRPr lang="en-US" sz="1400" dirty="0"/>
                    </a:p>
                    <a:p>
                      <a:pPr lvl="0">
                        <a:buNone/>
                      </a:pPr>
                      <a:endParaRPr lang="en-US" sz="1400" b="1" dirty="0"/>
                    </a:p>
                    <a:p>
                      <a:pPr lvl="0">
                        <a:buNone/>
                      </a:pPr>
                      <a:r>
                        <a:rPr lang="en-US" sz="1400" b="1" dirty="0"/>
                        <a:t>Safe Practice</a:t>
                      </a:r>
                    </a:p>
                    <a:p>
                      <a:pPr lvl="0">
                        <a:buNone/>
                      </a:pPr>
                      <a:r>
                        <a:rPr lang="en-US" sz="1400" b="0" i="0" u="none" strike="noStrike" noProof="0" dirty="0">
                          <a:latin typeface="Calibri"/>
                        </a:rPr>
                        <a:t>Nutrition &amp;hydration</a:t>
                      </a:r>
                      <a:endParaRPr lang="en-US" sz="1400"/>
                    </a:p>
                    <a:p>
                      <a:pPr lvl="0">
                        <a:buNone/>
                      </a:pPr>
                      <a:r>
                        <a:rPr lang="en-US" sz="1400" b="0" i="0" u="none" strike="noStrike" noProof="0" dirty="0">
                          <a:latin typeface="Calibri"/>
                        </a:rPr>
                        <a:t>safe dance wear</a:t>
                      </a:r>
                      <a:endParaRPr lang="en-US" sz="1400" dirty="0"/>
                    </a:p>
                    <a:p>
                      <a:pPr lvl="0">
                        <a:buNone/>
                      </a:pPr>
                      <a:r>
                        <a:rPr lang="en-US" sz="1400" b="0" i="0" u="none" strike="noStrike" noProof="0" dirty="0">
                          <a:latin typeface="Calibri"/>
                        </a:rPr>
                        <a:t>safe environment</a:t>
                      </a:r>
                      <a:endParaRPr lang="en-US" sz="1400" dirty="0"/>
                    </a:p>
                    <a:p>
                      <a:pPr lvl="0">
                        <a:buNone/>
                      </a:pPr>
                      <a:r>
                        <a:rPr lang="en-US" sz="1400" b="0" i="0" u="none" strike="noStrike" noProof="0" dirty="0">
                          <a:latin typeface="Calibri"/>
                        </a:rPr>
                        <a:t>injury prevention</a:t>
                      </a:r>
                      <a:endParaRPr lang="en-US" sz="1400" dirty="0"/>
                    </a:p>
                    <a:p>
                      <a:pPr lvl="0">
                        <a:buNone/>
                      </a:pPr>
                      <a:r>
                        <a:rPr lang="en-US" sz="1400" b="0" i="0" u="none" strike="noStrike" noProof="0" dirty="0">
                          <a:latin typeface="Calibri"/>
                        </a:rPr>
                        <a:t>safe execution</a:t>
                      </a:r>
                      <a:endParaRPr lang="en-US" sz="1400" dirty="0"/>
                    </a:p>
                    <a:p>
                      <a:pPr lvl="0">
                        <a:buNone/>
                      </a:pPr>
                      <a:r>
                        <a:rPr lang="en-US" sz="1400" b="0" i="0" u="none" strike="noStrike" noProof="0" dirty="0">
                          <a:latin typeface="Calibri"/>
                        </a:rPr>
                        <a:t>warm up &amp; cool down</a:t>
                      </a:r>
                      <a:endParaRPr lang="en-US" sz="1400"/>
                    </a:p>
                    <a:p>
                      <a:pPr lvl="0">
                        <a:buNone/>
                      </a:pPr>
                      <a:endParaRPr lang="en-US" sz="1400" b="1" dirty="0"/>
                    </a:p>
                    <a:p>
                      <a:pPr lvl="0">
                        <a:buNone/>
                      </a:pPr>
                      <a:r>
                        <a:rPr lang="en-US" sz="1400" b="1" dirty="0"/>
                        <a:t>Performance</a:t>
                      </a:r>
                    </a:p>
                    <a:p>
                      <a:pPr lvl="0">
                        <a:buNone/>
                      </a:pPr>
                      <a:r>
                        <a:rPr lang="en-US" sz="1400" b="0" dirty="0"/>
                        <a:t>Physical Skills</a:t>
                      </a:r>
                    </a:p>
                    <a:p>
                      <a:pPr lvl="0">
                        <a:buNone/>
                      </a:pPr>
                      <a:r>
                        <a:rPr lang="en-US" sz="1400" b="0" dirty="0"/>
                        <a:t>Technical Skills</a:t>
                      </a:r>
                      <a:br>
                        <a:rPr lang="en-US" sz="1400" b="0" dirty="0"/>
                      </a:br>
                      <a:r>
                        <a:rPr lang="en-US" sz="1400" b="0" dirty="0"/>
                        <a:t>Expressive Skills</a:t>
                      </a:r>
                    </a:p>
                    <a:p>
                      <a:pPr lvl="0">
                        <a:buNone/>
                      </a:pPr>
                      <a:r>
                        <a:rPr lang="en-US" sz="1400" b="0" dirty="0"/>
                        <a:t>Mental Skills (performance and rehearsal)</a:t>
                      </a:r>
                    </a:p>
                    <a:p>
                      <a:pPr lvl="0">
                        <a:buNone/>
                      </a:pPr>
                      <a:endParaRPr lang="en-US" sz="1400" b="1" dirty="0"/>
                    </a:p>
                    <a:p>
                      <a:pPr lvl="0">
                        <a:buNone/>
                      </a:pPr>
                      <a:r>
                        <a:rPr lang="en-US" sz="1400" b="1" dirty="0"/>
                        <a:t>Professional works</a:t>
                      </a:r>
                    </a:p>
                    <a:p>
                      <a:pPr lvl="0">
                        <a:buNone/>
                      </a:pPr>
                      <a:r>
                        <a:rPr lang="en-US" sz="1400" b="0" dirty="0"/>
                        <a:t>Infra</a:t>
                      </a:r>
                    </a:p>
                    <a:p>
                      <a:pPr lvl="0">
                        <a:buNone/>
                      </a:pPr>
                      <a:r>
                        <a:rPr lang="en-US" sz="1400" b="0" dirty="0"/>
                        <a:t>A Linha </a:t>
                      </a:r>
                      <a:r>
                        <a:rPr lang="en-US" sz="1400" b="0" dirty="0" err="1"/>
                        <a:t>Curva</a:t>
                      </a:r>
                      <a:endParaRPr lang="en-US" sz="1400" b="0" dirty="0"/>
                    </a:p>
                    <a:p>
                      <a:pPr lvl="0">
                        <a:buNone/>
                      </a:pPr>
                      <a:r>
                        <a:rPr lang="en-US" sz="1400" b="0" dirty="0"/>
                        <a:t>Emancipation of Expressionism</a:t>
                      </a:r>
                    </a:p>
                    <a:p>
                      <a:pPr lvl="0">
                        <a:buNone/>
                      </a:pPr>
                      <a:r>
                        <a:rPr lang="en-US" sz="1400" b="0" dirty="0"/>
                        <a:t>Artificial Things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Section A</a:t>
                      </a:r>
                    </a:p>
                    <a:p>
                      <a:pPr lvl="0">
                        <a:buNone/>
                      </a:pPr>
                      <a:r>
                        <a:rPr lang="en-US" sz="1400" b="0" dirty="0"/>
                        <a:t>Identify/Name/State</a:t>
                      </a:r>
                    </a:p>
                    <a:p>
                      <a:pPr lvl="0">
                        <a:buNone/>
                      </a:pPr>
                      <a:r>
                        <a:rPr lang="en-US" sz="1400" b="0" dirty="0"/>
                        <a:t>Describe movement</a:t>
                      </a:r>
                    </a:p>
                    <a:p>
                      <a:pPr lvl="0">
                        <a:buNone/>
                      </a:pPr>
                      <a:r>
                        <a:rPr lang="en-US" sz="1400" b="0" dirty="0"/>
                        <a:t>Describe exercises</a:t>
                      </a:r>
                    </a:p>
                    <a:p>
                      <a:pPr lvl="0">
                        <a:buNone/>
                      </a:pPr>
                      <a:r>
                        <a:rPr lang="en-US" sz="1400" b="0" dirty="0"/>
                        <a:t>Describe other constituent features</a:t>
                      </a:r>
                    </a:p>
                    <a:p>
                      <a:pPr lvl="0">
                        <a:buNone/>
                      </a:pPr>
                      <a:r>
                        <a:rPr lang="en-US" sz="1400" b="0" dirty="0"/>
                        <a:t>Define terms (multiple choice)</a:t>
                      </a:r>
                    </a:p>
                    <a:p>
                      <a:pPr lvl="0">
                        <a:buNone/>
                      </a:pPr>
                      <a:r>
                        <a:rPr lang="en-US" sz="1400" b="0" dirty="0"/>
                        <a:t>Define terms (open question)</a:t>
                      </a:r>
                    </a:p>
                    <a:p>
                      <a:pPr lvl="0">
                        <a:buNone/>
                      </a:pPr>
                      <a:r>
                        <a:rPr lang="en-US" sz="1400" b="0" dirty="0"/>
                        <a:t>Explain choices (2-3 definitions)</a:t>
                      </a:r>
                    </a:p>
                    <a:p>
                      <a:pPr lvl="0">
                        <a:buNone/>
                      </a:pPr>
                      <a:endParaRPr lang="en-US" sz="1400" b="0" dirty="0"/>
                    </a:p>
                    <a:p>
                      <a:pPr lvl="0">
                        <a:buNone/>
                      </a:pPr>
                      <a:r>
                        <a:rPr lang="en-US" sz="1400" b="1" dirty="0"/>
                        <a:t>Section B</a:t>
                      </a:r>
                    </a:p>
                    <a:p>
                      <a:pPr lvl="0">
                        <a:buNone/>
                      </a:pPr>
                      <a:r>
                        <a:rPr lang="en-US" sz="1400" b="0" dirty="0"/>
                        <a:t>6 mark Explain (IDDEAx2)</a:t>
                      </a:r>
                    </a:p>
                    <a:p>
                      <a:pPr lvl="0">
                        <a:buNone/>
                      </a:pPr>
                      <a:r>
                        <a:rPr lang="en-US" sz="1400" b="0" dirty="0"/>
                        <a:t>- set phrase</a:t>
                      </a:r>
                    </a:p>
                    <a:p>
                      <a:pPr lvl="0">
                        <a:buNone/>
                      </a:pPr>
                      <a:r>
                        <a:rPr lang="en-US" sz="1400" b="0" dirty="0"/>
                        <a:t>- duet/trio</a:t>
                      </a:r>
                    </a:p>
                    <a:p>
                      <a:pPr lvl="0">
                        <a:buNone/>
                      </a:pPr>
                      <a:r>
                        <a:rPr lang="en-US" sz="1400" b="0" dirty="0"/>
                        <a:t>-choreography</a:t>
                      </a:r>
                    </a:p>
                    <a:p>
                      <a:pPr lvl="0">
                        <a:buNone/>
                      </a:pPr>
                      <a:endParaRPr lang="en-US" sz="1400" b="1" dirty="0"/>
                    </a:p>
                    <a:p>
                      <a:pPr lvl="0">
                        <a:buNone/>
                      </a:pPr>
                      <a:r>
                        <a:rPr lang="en-US" sz="1400" b="1" dirty="0"/>
                        <a:t>Section C</a:t>
                      </a:r>
                    </a:p>
                    <a:p>
                      <a:pPr lvl="0">
                        <a:buNone/>
                      </a:pPr>
                      <a:r>
                        <a:rPr lang="en-US" sz="1400" b="0" dirty="0"/>
                        <a:t>Identify features</a:t>
                      </a:r>
                    </a:p>
                    <a:p>
                      <a:pPr lvl="0">
                        <a:buNone/>
                      </a:pPr>
                      <a:r>
                        <a:rPr lang="en-US" sz="1400" b="0" dirty="0"/>
                        <a:t>6 mark Explain (KIDEAx2)</a:t>
                      </a:r>
                    </a:p>
                    <a:p>
                      <a:pPr lvl="0">
                        <a:buNone/>
                      </a:pPr>
                      <a:endParaRPr lang="en-US" sz="1400" b="0" dirty="0"/>
                    </a:p>
                    <a:p>
                      <a:pPr lvl="0">
                        <a:buNone/>
                      </a:pPr>
                      <a:r>
                        <a:rPr lang="en-US" sz="1400" b="0" dirty="0"/>
                        <a:t>12mark Discuss </a:t>
                      </a:r>
                      <a:endParaRPr lang="en-US" dirty="0"/>
                    </a:p>
                    <a:p>
                      <a:pPr lvl="0">
                        <a:buNone/>
                      </a:pPr>
                      <a:r>
                        <a:rPr lang="en-US" sz="1400" b="0" dirty="0"/>
                        <a:t> Introduction </a:t>
                      </a:r>
                      <a:endParaRPr lang="en-US"/>
                    </a:p>
                    <a:p>
                      <a:pPr lvl="0">
                        <a:buNone/>
                      </a:pPr>
                      <a:r>
                        <a:rPr lang="en-US" sz="1400" b="0" dirty="0"/>
                        <a:t>2 paragraphs </a:t>
                      </a:r>
                      <a:endParaRPr lang="en-US" dirty="0"/>
                    </a:p>
                    <a:p>
                      <a:pPr lvl="0">
                        <a:buNone/>
                      </a:pPr>
                      <a:r>
                        <a:rPr lang="en-US" sz="1400" b="0" dirty="0"/>
                        <a:t>(</a:t>
                      </a:r>
                      <a:r>
                        <a:rPr lang="en-US" sz="1400" b="0" dirty="0" err="1"/>
                        <a:t>KIDEAInEv</a:t>
                      </a:r>
                      <a:r>
                        <a:rPr lang="en-US" sz="1400" b="0" dirty="0"/>
                        <a:t> x2)</a:t>
                      </a:r>
                      <a:endParaRPr lang="en-US"/>
                    </a:p>
                    <a:p>
                      <a:pPr lvl="0">
                        <a:buNone/>
                      </a:pPr>
                      <a:endParaRPr lang="en-US" sz="1400" b="0" dirty="0"/>
                    </a:p>
                    <a:p>
                      <a:pPr lvl="0">
                        <a:buNone/>
                      </a:pPr>
                      <a:r>
                        <a:rPr lang="en-US" sz="1400" b="0" dirty="0"/>
                        <a:t>12mark Compare </a:t>
                      </a:r>
                    </a:p>
                    <a:p>
                      <a:pPr lvl="0">
                        <a:buNone/>
                      </a:pPr>
                      <a:r>
                        <a:rPr lang="en-US" sz="1400" b="0" dirty="0"/>
                        <a:t>2 paragraphs</a:t>
                      </a:r>
                      <a:endParaRPr lang="en-US" dirty="0"/>
                    </a:p>
                    <a:p>
                      <a:pPr lvl="0">
                        <a:buNone/>
                      </a:pPr>
                      <a:r>
                        <a:rPr lang="en-US" sz="1400" b="0" dirty="0"/>
                        <a:t>Conclusion </a:t>
                      </a:r>
                      <a:endParaRPr lang="en-US" dirty="0"/>
                    </a:p>
                    <a:p>
                      <a:pPr lvl="0">
                        <a:buNone/>
                      </a:pPr>
                      <a:r>
                        <a:rPr lang="en-US" sz="1400" b="0" dirty="0"/>
                        <a:t>(KIDEALx2)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32348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5112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21850-2846-4615-BC92-67B84FB3D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Essay Questions</a:t>
            </a: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DA2C4DF-778D-40A8-B0F9-866440305C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1534472"/>
              </p:ext>
            </p:extLst>
          </p:nvPr>
        </p:nvGraphicFramePr>
        <p:xfrm>
          <a:off x="821055" y="2043970"/>
          <a:ext cx="5396880" cy="62022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125">
                  <a:extLst>
                    <a:ext uri="{9D8B030D-6E8A-4147-A177-3AD203B41FA5}">
                      <a16:colId xmlns:a16="http://schemas.microsoft.com/office/drawing/2014/main" val="1795968928"/>
                    </a:ext>
                  </a:extLst>
                </a:gridCol>
                <a:gridCol w="2009775">
                  <a:extLst>
                    <a:ext uri="{9D8B030D-6E8A-4147-A177-3AD203B41FA5}">
                      <a16:colId xmlns:a16="http://schemas.microsoft.com/office/drawing/2014/main" val="190232727"/>
                    </a:ext>
                  </a:extLst>
                </a:gridCol>
                <a:gridCol w="2386980">
                  <a:extLst>
                    <a:ext uri="{9D8B030D-6E8A-4147-A177-3AD203B41FA5}">
                      <a16:colId xmlns:a16="http://schemas.microsoft.com/office/drawing/2014/main" val="120134958"/>
                    </a:ext>
                  </a:extLst>
                </a:gridCol>
              </a:tblGrid>
              <a:tr h="657225">
                <a:tc>
                  <a:txBody>
                    <a:bodyPr/>
                    <a:lstStyle/>
                    <a:p>
                      <a:r>
                        <a:rPr lang="en-US" sz="1100" dirty="0"/>
                        <a:t>Mark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Descriptor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How to achieve this mark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8832974"/>
                  </a:ext>
                </a:extLst>
              </a:tr>
              <a:tr h="1359188">
                <a:tc>
                  <a:txBody>
                    <a:bodyPr/>
                    <a:lstStyle/>
                    <a:p>
                      <a:r>
                        <a:rPr lang="en-US" sz="1100" dirty="0"/>
                        <a:t>Level 4</a:t>
                      </a:r>
                    </a:p>
                    <a:p>
                      <a:pPr lvl="0">
                        <a:buNone/>
                      </a:pPr>
                      <a:r>
                        <a:rPr lang="en-US" sz="1100" dirty="0"/>
                        <a:t>10-12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 i="0" u="none" strike="noStrike" noProof="0" dirty="0">
                          <a:latin typeface="Calibri"/>
                        </a:rPr>
                        <a:t>Discussion is excellent: </a:t>
                      </a:r>
                      <a:endParaRPr lang="en-US" sz="110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0" i="0" u="none" strike="noStrike" noProof="0" dirty="0">
                          <a:latin typeface="Calibri"/>
                        </a:rPr>
                        <a:t>convincing analysis, interpretation and evaluation of the similarities and differences in use of costume in both works to enhance our appreciation. </a:t>
                      </a:r>
                      <a:endParaRPr lang="en-US" sz="1100" dirty="0"/>
                    </a:p>
                    <a:p>
                      <a:pPr lvl="0">
                        <a:buNone/>
                      </a:pP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Clear and Convincing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4760204"/>
                  </a:ext>
                </a:extLst>
              </a:tr>
              <a:tr h="1359188">
                <a:tc>
                  <a:txBody>
                    <a:bodyPr/>
                    <a:lstStyle/>
                    <a:p>
                      <a:r>
                        <a:rPr lang="en-US" sz="1100" dirty="0"/>
                        <a:t>Level 3</a:t>
                      </a:r>
                    </a:p>
                    <a:p>
                      <a:pPr lvl="0">
                        <a:buNone/>
                      </a:pPr>
                      <a:r>
                        <a:rPr lang="en-US" sz="1100" dirty="0"/>
                        <a:t>7-9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 i="0" u="none" strike="noStrike" noProof="0" dirty="0">
                          <a:latin typeface="Calibri"/>
                        </a:rPr>
                        <a:t>Discussion is highly developed: </a:t>
                      </a:r>
                      <a:r>
                        <a:rPr lang="en-US" sz="1100" b="0" i="0" u="none" strike="noStrike" noProof="0" dirty="0">
                          <a:latin typeface="Calibri"/>
                        </a:rPr>
                        <a:t>coherent analysis, interpretation and evaluation of the similarities and differences in use of costume in both works to enhance our appreciation. </a:t>
                      </a:r>
                      <a:endParaRPr lang="en-US" sz="1100" dirty="0"/>
                    </a:p>
                    <a:p>
                      <a:pPr lvl="0">
                        <a:buNone/>
                      </a:pP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Evaluation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8482183"/>
                  </a:ext>
                </a:extLst>
              </a:tr>
              <a:tr h="1394040">
                <a:tc>
                  <a:txBody>
                    <a:bodyPr/>
                    <a:lstStyle/>
                    <a:p>
                      <a:r>
                        <a:rPr lang="en-US" sz="1100" dirty="0"/>
                        <a:t>Level 2</a:t>
                      </a:r>
                    </a:p>
                    <a:p>
                      <a:pPr lvl="0">
                        <a:buNone/>
                      </a:pPr>
                      <a:r>
                        <a:rPr lang="en-US" sz="1100" dirty="0"/>
                        <a:t>4-6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 i="0" u="none" strike="noStrike" noProof="0" dirty="0">
                          <a:latin typeface="Calibri"/>
                        </a:rPr>
                        <a:t>Discussion is sound: </a:t>
                      </a:r>
                      <a:endParaRPr lang="en-US" sz="110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0" i="0" u="none" strike="noStrike" noProof="0" dirty="0">
                          <a:latin typeface="Calibri"/>
                        </a:rPr>
                        <a:t>moderately detailed analysis and interpretation with limited evaluation of the similarities and differences in use of costume in both works to enhance our appreciation. </a:t>
                      </a:r>
                      <a:endParaRPr lang="en-US" sz="1100" dirty="0"/>
                    </a:p>
                    <a:p>
                      <a:pPr lvl="0">
                        <a:buNone/>
                      </a:pP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Analysis and Interpretation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2692694"/>
                  </a:ext>
                </a:extLst>
              </a:tr>
              <a:tr h="13940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 dirty="0"/>
                        <a:t>Level 1</a:t>
                      </a:r>
                    </a:p>
                    <a:p>
                      <a:pPr lvl="0">
                        <a:buNone/>
                      </a:pPr>
                      <a:r>
                        <a:rPr lang="en-US" sz="1100" dirty="0"/>
                        <a:t>1-3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 i="0" u="none" strike="noStrike" noProof="0" dirty="0">
                          <a:latin typeface="Calibri"/>
                        </a:rPr>
                        <a:t>Discussion is limited: </a:t>
                      </a:r>
                      <a:endParaRPr lang="en-US" sz="110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0" i="0" u="none" strike="noStrike" noProof="0" dirty="0">
                          <a:latin typeface="Calibri"/>
                        </a:rPr>
                        <a:t>simple descriptions of the similarities and differences in use of costume in both works to enhance appreciation. </a:t>
                      </a:r>
                      <a:endParaRPr lang="en-US" sz="1100" dirty="0"/>
                    </a:p>
                    <a:p>
                      <a:pPr lvl="0">
                        <a:buNone/>
                      </a:pP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 dirty="0"/>
                        <a:t>KI</a:t>
                      </a:r>
                    </a:p>
                    <a:p>
                      <a:pPr lvl="0">
                        <a:buNone/>
                      </a:pPr>
                      <a:r>
                        <a:rPr lang="en-US" sz="1100" dirty="0"/>
                        <a:t>ID</a:t>
                      </a:r>
                    </a:p>
                    <a:p>
                      <a:pPr lvl="0">
                        <a:buNone/>
                      </a:pPr>
                      <a:r>
                        <a:rPr lang="en-US" sz="1100" dirty="0"/>
                        <a:t>IDE</a:t>
                      </a:r>
                    </a:p>
                    <a:p>
                      <a:pPr lvl="0">
                        <a:buNone/>
                      </a:pPr>
                      <a:r>
                        <a:rPr lang="en-US" sz="1100" dirty="0"/>
                        <a:t>KIDE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79751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7952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6FEA4-2A38-4DF3-99FC-004A9BDE7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800" y="243246"/>
            <a:ext cx="5915025" cy="575622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cs typeface="Calibri Light"/>
              </a:rPr>
              <a:t>Vocabulary</a:t>
            </a:r>
            <a:endParaRPr lang="en-US" sz="4000" dirty="0">
              <a:cs typeface="Calibri Light" panose="020F0302020204030204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514FE82-BB23-40C3-9A59-A6F06D6770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6183222"/>
              </p:ext>
            </p:extLst>
          </p:nvPr>
        </p:nvGraphicFramePr>
        <p:xfrm>
          <a:off x="376238" y="822781"/>
          <a:ext cx="5912978" cy="792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06385">
                  <a:extLst>
                    <a:ext uri="{9D8B030D-6E8A-4147-A177-3AD203B41FA5}">
                      <a16:colId xmlns:a16="http://schemas.microsoft.com/office/drawing/2014/main" val="4254727784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121322317"/>
                    </a:ext>
                  </a:extLst>
                </a:gridCol>
                <a:gridCol w="1977793">
                  <a:extLst>
                    <a:ext uri="{9D8B030D-6E8A-4147-A177-3AD203B41FA5}">
                      <a16:colId xmlns:a16="http://schemas.microsoft.com/office/drawing/2014/main" val="879522444"/>
                    </a:ext>
                  </a:extLst>
                </a:gridCol>
              </a:tblGrid>
              <a:tr h="233832">
                <a:tc>
                  <a:txBody>
                    <a:bodyPr/>
                    <a:lstStyle/>
                    <a:p>
                      <a:r>
                        <a:rPr lang="en-US" sz="1000" dirty="0"/>
                        <a:t>Dancers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Physical Setting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7335318"/>
                  </a:ext>
                </a:extLst>
              </a:tr>
              <a:tr h="2039016">
                <a:tc rowSpan="2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i="0" u="none" strike="noStrike" noProof="0" dirty="0">
                          <a:latin typeface="Calibri"/>
                        </a:rPr>
                        <a:t>Number</a:t>
                      </a:r>
                      <a:endParaRPr lang="en-US" sz="1000" dirty="0"/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i="0" u="none" strike="noStrike" noProof="0" dirty="0">
                          <a:latin typeface="Calibri"/>
                        </a:rPr>
                        <a:t>Ratio</a:t>
                      </a:r>
                      <a:endParaRPr lang="en-US" sz="1000" dirty="0"/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i="0" u="none" strike="noStrike" noProof="0" dirty="0">
                          <a:latin typeface="Calibri"/>
                        </a:rPr>
                        <a:t>Gender</a:t>
                      </a:r>
                      <a:endParaRPr lang="en-US" sz="1000" dirty="0"/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1" u="none" strike="noStrike" noProof="0" dirty="0">
                          <a:latin typeface="Calibri"/>
                        </a:rPr>
                        <a:t>(female, male)</a:t>
                      </a:r>
                      <a:endParaRPr lang="en-US" sz="1000" dirty="0"/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i="0" u="none" strike="noStrike" noProof="0" dirty="0">
                          <a:latin typeface="Calibri"/>
                        </a:rPr>
                        <a:t>Name of Company</a:t>
                      </a:r>
                      <a:endParaRPr lang="en-US" sz="1000" dirty="0"/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i="0" u="none" strike="noStrike" noProof="0" dirty="0">
                          <a:latin typeface="Calibri"/>
                        </a:rPr>
                        <a:t>Training Background</a:t>
                      </a:r>
                      <a:endParaRPr lang="en-US" sz="1000" dirty="0"/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1" u="none" strike="noStrike" noProof="0" dirty="0">
                          <a:latin typeface="Calibri"/>
                        </a:rPr>
                        <a:t>(contemporary, hip hop, ballet, acrobatics, martial arts, jazz, samba, physical theatre, kathak).</a:t>
                      </a:r>
                      <a:endParaRPr lang="en-US" sz="1000" dirty="0"/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000" b="0" i="1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alibri"/>
                        </a:rPr>
                        <a:t>Other features of their background; </a:t>
                      </a:r>
                      <a:r>
                        <a:rPr lang="en-US" sz="1000" b="0" i="1" u="none" strike="noStrike" noProof="0" dirty="0">
                          <a:latin typeface="Calibri"/>
                        </a:rPr>
                        <a:t>Ethnicity, Culture, Religion etc.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i="0" u="sng" strike="noStrike" noProof="0" dirty="0">
                          <a:latin typeface="Calibri"/>
                        </a:rPr>
                        <a:t>Performance environment</a:t>
                      </a:r>
                      <a:endParaRPr lang="en-US" sz="1000" dirty="0"/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 noProof="0" dirty="0">
                          <a:latin typeface="Calibri"/>
                        </a:rPr>
                        <a:t>Site sensitive</a:t>
                      </a:r>
                      <a:endParaRPr lang="en-US" sz="1000" dirty="0"/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1" u="none" strike="noStrike" noProof="0" dirty="0">
                          <a:latin typeface="Calibri"/>
                        </a:rPr>
                        <a:t>(locations: field, cliff top, forest, grave yard, quarry)</a:t>
                      </a:r>
                      <a:endParaRPr lang="en-US" sz="1000" dirty="0"/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 noProof="0" dirty="0">
                          <a:latin typeface="Calibri"/>
                        </a:rPr>
                        <a:t>Proscenium arch stage</a:t>
                      </a:r>
                      <a:endParaRPr lang="en-US" sz="1000" dirty="0"/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 noProof="0" dirty="0">
                          <a:latin typeface="Calibri"/>
                        </a:rPr>
                        <a:t>End Stage</a:t>
                      </a:r>
                      <a:endParaRPr lang="en-US" sz="1000" dirty="0"/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 noProof="0" dirty="0">
                          <a:latin typeface="Calibri"/>
                        </a:rPr>
                        <a:t>Dance for Camera/Dance for Film</a:t>
                      </a:r>
                      <a:endParaRPr lang="en-US" sz="1000" dirty="0"/>
                    </a:p>
                    <a:p>
                      <a:pPr lvl="0" algn="ctr">
                        <a:buNone/>
                      </a:pPr>
                      <a:r>
                        <a:rPr lang="en-US" sz="1000" b="0" i="0" u="none" strike="noStrike" noProof="0" dirty="0">
                          <a:latin typeface="Calibri"/>
                        </a:rPr>
                        <a:t>Black-box staging (theatrical)</a:t>
                      </a:r>
                      <a:endParaRPr lang="en-US" sz="1000" dirty="0"/>
                    </a:p>
                    <a:p>
                      <a:pPr lvl="0">
                        <a:buNone/>
                      </a:pPr>
                      <a:endParaRPr lang="en-US" sz="1000" dirty="0"/>
                    </a:p>
                    <a:p>
                      <a:pPr lvl="0">
                        <a:buNone/>
                      </a:pP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i="0" u="sng" strike="noStrike" noProof="0" dirty="0">
                          <a:latin typeface="Calibri"/>
                        </a:rPr>
                        <a:t>Lighting</a:t>
                      </a:r>
                      <a:endParaRPr lang="en-US" sz="1000" dirty="0"/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 noProof="0" dirty="0">
                          <a:latin typeface="Calibri"/>
                        </a:rPr>
                        <a:t>Pools</a:t>
                      </a:r>
                      <a:endParaRPr lang="en-US" sz="1000" dirty="0"/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 noProof="0" dirty="0">
                          <a:latin typeface="Calibri"/>
                        </a:rPr>
                        <a:t>Wash</a:t>
                      </a:r>
                      <a:endParaRPr lang="en-US" sz="1000" dirty="0"/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 noProof="0" dirty="0">
                          <a:latin typeface="Calibri"/>
                        </a:rPr>
                        <a:t>Intensity</a:t>
                      </a:r>
                      <a:endParaRPr lang="en-US" sz="1000" dirty="0"/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 noProof="0" dirty="0">
                          <a:latin typeface="Calibri"/>
                        </a:rPr>
                        <a:t>Overhead</a:t>
                      </a:r>
                      <a:endParaRPr lang="en-US" sz="1000" dirty="0"/>
                    </a:p>
                    <a:p>
                      <a:pPr lvl="0" algn="ctr">
                        <a:buNone/>
                      </a:pPr>
                      <a:r>
                        <a:rPr lang="en-US" sz="1000" b="0" i="0" u="none" strike="noStrike" noProof="0" dirty="0">
                          <a:latin typeface="Calibri"/>
                        </a:rPr>
                        <a:t>Sidelights Positioning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 noProof="0" dirty="0"/>
                        <a:t>Barndoor</a:t>
                      </a:r>
                      <a:endParaRPr lang="en-US" sz="1000" dirty="0"/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 noProof="0" dirty="0"/>
                        <a:t>Fade</a:t>
                      </a:r>
                      <a:endParaRPr lang="en-US" sz="1000" dirty="0"/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 noProof="0" dirty="0"/>
                        <a:t>LED lights</a:t>
                      </a:r>
                      <a:endParaRPr lang="en-US" sz="1000" dirty="0"/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 noProof="0" dirty="0"/>
                        <a:t>Shadows</a:t>
                      </a:r>
                      <a:endParaRPr lang="en-US" sz="1000" dirty="0"/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 noProof="0" dirty="0"/>
                        <a:t>Silhouette</a:t>
                      </a:r>
                      <a:endParaRPr lang="en-US" sz="1000" dirty="0"/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 noProof="0" dirty="0"/>
                        <a:t>Follow spot</a:t>
                      </a:r>
                      <a:endParaRPr lang="en-US" sz="1000" dirty="0"/>
                    </a:p>
                    <a:p>
                      <a:pPr lvl="0" algn="ctr">
                        <a:buNone/>
                      </a:pPr>
                      <a:r>
                        <a:rPr lang="en-US" sz="1000" b="0" i="0" u="none" strike="noStrike" noProof="0" dirty="0"/>
                        <a:t>Spot light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536958"/>
                  </a:ext>
                </a:extLst>
              </a:tr>
              <a:tr h="1590055">
                <a:tc vMerge="1"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b="1" u="sng" dirty="0"/>
                        <a:t>Set/staging (fixed)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 noProof="0" dirty="0">
                          <a:latin typeface="Calibri"/>
                        </a:rPr>
                        <a:t>18m LED Screen</a:t>
                      </a:r>
                      <a:endParaRPr lang="en-US" sz="1000" dirty="0"/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 noProof="0" dirty="0">
                          <a:latin typeface="Calibri"/>
                        </a:rPr>
                        <a:t>Raised staging for musicians</a:t>
                      </a:r>
                      <a:endParaRPr lang="en-US" sz="1000" dirty="0"/>
                    </a:p>
                    <a:p>
                      <a:pPr lvl="0" algn="ctr">
                        <a:buNone/>
                      </a:pPr>
                      <a:r>
                        <a:rPr lang="en-US" sz="1000" b="0" i="0" u="none" strike="noStrike" noProof="0" dirty="0">
                          <a:latin typeface="Calibri"/>
                        </a:rPr>
                        <a:t>Backdrop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000" b="0" i="0" u="none" strike="noStrike" noProof="0" dirty="0">
                          <a:latin typeface="Calibri"/>
                        </a:rPr>
                        <a:t>Floor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b="1" u="sng" dirty="0"/>
                        <a:t>Props (moveable)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 noProof="0" dirty="0">
                          <a:latin typeface="Calibri"/>
                        </a:rPr>
                        <a:t>Skateboards</a:t>
                      </a:r>
                      <a:endParaRPr lang="en-US" sz="1000" dirty="0"/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 noProof="0" dirty="0">
                          <a:latin typeface="Calibri"/>
                        </a:rPr>
                        <a:t>Table</a:t>
                      </a:r>
                      <a:endParaRPr lang="en-US" sz="1000" dirty="0"/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 noProof="0" dirty="0">
                          <a:latin typeface="Calibri"/>
                        </a:rPr>
                        <a:t>Stools/Chairs</a:t>
                      </a:r>
                      <a:endParaRPr lang="en-US" sz="1000" dirty="0"/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 noProof="0" dirty="0">
                          <a:latin typeface="Calibri"/>
                        </a:rPr>
                        <a:t>Suitcases/bags</a:t>
                      </a:r>
                      <a:endParaRPr lang="en-US" sz="1000" dirty="0"/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 noProof="0" dirty="0">
                          <a:latin typeface="Calibri"/>
                        </a:rPr>
                        <a:t>Coat stand</a:t>
                      </a:r>
                      <a:endParaRPr lang="en-US" sz="1000" dirty="0"/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 noProof="0" dirty="0">
                          <a:latin typeface="Calibri"/>
                        </a:rPr>
                        <a:t>Wheelchair</a:t>
                      </a:r>
                      <a:endParaRPr lang="en-US" sz="1000" dirty="0"/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 noProof="0" dirty="0">
                          <a:latin typeface="Calibri"/>
                        </a:rPr>
                        <a:t>Paper snow</a:t>
                      </a:r>
                      <a:endParaRPr lang="en-US" sz="1000" dirty="0"/>
                    </a:p>
                    <a:p>
                      <a:pPr lvl="0" algn="ctr">
                        <a:buNone/>
                      </a:pPr>
                      <a:r>
                        <a:rPr lang="en-US" sz="1000" b="0" i="0" u="none" strike="noStrike" noProof="0" dirty="0">
                          <a:latin typeface="Calibri"/>
                        </a:rPr>
                        <a:t>Headless mannequin</a:t>
                      </a:r>
                      <a:endParaRPr lang="en-US" sz="1000" dirty="0"/>
                    </a:p>
                    <a:p>
                      <a:pPr lvl="0" algn="ctr">
                        <a:buNone/>
                      </a:pPr>
                      <a:r>
                        <a:rPr lang="en-US" sz="1000" b="0" i="0" u="none" strike="noStrike" noProof="0" dirty="0">
                          <a:latin typeface="Calibri"/>
                        </a:rPr>
                        <a:t>Vitrine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9813877"/>
                  </a:ext>
                </a:extLst>
              </a:tr>
              <a:tr h="24318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Aural Setting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Movement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85915"/>
                  </a:ext>
                </a:extLst>
              </a:tr>
              <a:tr h="3675840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 noProof="0" dirty="0">
                          <a:latin typeface="Calibri"/>
                        </a:rPr>
                        <a:t>Tempo</a:t>
                      </a:r>
                      <a:endParaRPr lang="en-US" sz="1000" dirty="0"/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 noProof="0" dirty="0">
                          <a:latin typeface="Calibri"/>
                        </a:rPr>
                        <a:t>Pitch (Low, high)</a:t>
                      </a:r>
                      <a:endParaRPr lang="en-US" sz="1000" dirty="0"/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 noProof="0" dirty="0">
                          <a:latin typeface="Calibri"/>
                        </a:rPr>
                        <a:t>Strings (violin, cello, harp, guitar)</a:t>
                      </a:r>
                      <a:endParaRPr lang="en-US" sz="1000" dirty="0"/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 noProof="0" dirty="0">
                          <a:latin typeface="Calibri"/>
                        </a:rPr>
                        <a:t>Piano</a:t>
                      </a:r>
                      <a:endParaRPr lang="en-US" sz="1000" dirty="0"/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 noProof="0" dirty="0">
                          <a:latin typeface="Calibri"/>
                        </a:rPr>
                        <a:t>Woodwind (flute, clarinet)</a:t>
                      </a:r>
                      <a:endParaRPr lang="en-US" sz="1000" dirty="0"/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 noProof="0" dirty="0">
                          <a:latin typeface="Calibri"/>
                        </a:rPr>
                        <a:t>Tone</a:t>
                      </a:r>
                      <a:endParaRPr lang="en-US" sz="1000" dirty="0"/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 noProof="0" dirty="0">
                          <a:latin typeface="Calibri"/>
                        </a:rPr>
                        <a:t>Volume</a:t>
                      </a:r>
                      <a:endParaRPr lang="en-US" sz="1000" dirty="0"/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 noProof="0" dirty="0">
                          <a:latin typeface="Calibri"/>
                        </a:rPr>
                        <a:t>Melody</a:t>
                      </a:r>
                      <a:endParaRPr lang="en-US" sz="1000" dirty="0"/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 noProof="0" dirty="0">
                          <a:latin typeface="Calibri"/>
                        </a:rPr>
                        <a:t>Texture</a:t>
                      </a:r>
                      <a:endParaRPr lang="en-US" sz="1000" dirty="0"/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 noProof="0" dirty="0">
                          <a:latin typeface="Calibri"/>
                        </a:rPr>
                        <a:t>Music</a:t>
                      </a:r>
                      <a:endParaRPr lang="en-US" sz="1000" dirty="0"/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 noProof="0" dirty="0">
                          <a:latin typeface="Calibri"/>
                        </a:rPr>
                        <a:t>Major/minor key</a:t>
                      </a:r>
                      <a:endParaRPr lang="en-US" sz="1000" dirty="0"/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 noProof="0" dirty="0">
                          <a:latin typeface="Calibri"/>
                        </a:rPr>
                        <a:t>Vocal sounds</a:t>
                      </a:r>
                      <a:endParaRPr lang="en-US" sz="1000" dirty="0"/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 noProof="0" dirty="0">
                          <a:latin typeface="Calibri"/>
                        </a:rPr>
                        <a:t>Natural sounds</a:t>
                      </a:r>
                      <a:endParaRPr lang="en-US" sz="1000" dirty="0"/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 noProof="0" dirty="0">
                          <a:latin typeface="Calibri"/>
                        </a:rPr>
                        <a:t>Live sounds</a:t>
                      </a:r>
                      <a:endParaRPr lang="en-US" sz="1000" dirty="0"/>
                    </a:p>
                    <a:p>
                      <a:pPr lvl="0" algn="ctr">
                        <a:buNone/>
                      </a:pPr>
                      <a:r>
                        <a:rPr lang="en-US" sz="1000" b="0" i="0" u="none" strike="noStrike" noProof="0" dirty="0">
                          <a:latin typeface="Calibri"/>
                        </a:rPr>
                        <a:t>Recorded sounds</a:t>
                      </a:r>
                      <a:endParaRPr lang="en-US" sz="1000" dirty="0"/>
                    </a:p>
                    <a:p>
                      <a:pPr lvl="0" algn="ctr">
                        <a:buNone/>
                      </a:pPr>
                      <a:r>
                        <a:rPr lang="en-US" sz="1000" b="0" i="0" u="none" strike="noStrike" noProof="0" dirty="0">
                          <a:latin typeface="Calibri"/>
                        </a:rPr>
                        <a:t>Body percussion</a:t>
                      </a:r>
                      <a:endParaRPr lang="en-US" sz="1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i="0" u="sng" strike="noStrike" noProof="0" dirty="0"/>
                        <a:t>Choreographic process</a:t>
                      </a:r>
                      <a:endParaRPr lang="en-US" b="1" u="sng" dirty="0"/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 noProof="0" dirty="0"/>
                        <a:t>Researching, improvising, Generating, selecting, developing, structuring, refining and </a:t>
                      </a:r>
                      <a:r>
                        <a:rPr lang="en-US" sz="1000" b="0" i="0" u="none" strike="noStrike" noProof="0" dirty="0" err="1"/>
                        <a:t>synthesising</a:t>
                      </a:r>
                      <a:r>
                        <a:rPr lang="en-US" sz="1000" b="0" i="0" u="none" strike="noStrike" noProof="0" dirty="0"/>
                        <a:t>.</a:t>
                      </a:r>
                      <a:endParaRPr lang="en-US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i="0" u="sng" strike="noStrike" noProof="0" dirty="0">
                          <a:latin typeface="Calibri"/>
                        </a:rPr>
                        <a:t>Dance style</a:t>
                      </a:r>
                      <a:endParaRPr lang="en-US" sz="100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 noProof="0" dirty="0">
                          <a:latin typeface="Calibri"/>
                        </a:rPr>
                        <a:t>Hip hop (break, waacking, popping, locking, animation, krumping) Ballet, Contemporary, Capoeira, Samba)</a:t>
                      </a:r>
                      <a:endParaRPr lang="en-US" sz="100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i="0" u="sng" strike="noStrike" noProof="0" dirty="0">
                          <a:latin typeface="Calibri"/>
                        </a:rPr>
                        <a:t>Choreographic approach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 noProof="0" dirty="0">
                          <a:latin typeface="Calibri"/>
                        </a:rPr>
                        <a:t>Improvisation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 noProof="0" dirty="0">
                          <a:latin typeface="Calibri"/>
                        </a:rPr>
                        <a:t>Collaboration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 noProof="0" dirty="0">
                          <a:latin typeface="Calibri"/>
                        </a:rPr>
                        <a:t>Show, make, task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 noProof="0" dirty="0">
                          <a:latin typeface="Calibri"/>
                        </a:rPr>
                        <a:t>Adapting material for stage to film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 noProof="0" dirty="0">
                          <a:latin typeface="Calibri"/>
                        </a:rPr>
                        <a:t>Using the dancer's skills/experiences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i="0" u="sng" strike="noStrike" noProof="0" dirty="0">
                          <a:latin typeface="Calibri"/>
                        </a:rPr>
                        <a:t>ASDR (actions, space , dynamics, relationships)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i="0" u="sng" strike="noStrike" noProof="0" dirty="0">
                          <a:latin typeface="Calibri"/>
                        </a:rPr>
                        <a:t>Structural devices</a:t>
                      </a:r>
                      <a:endParaRPr lang="en-US" sz="100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 noProof="0" dirty="0">
                          <a:latin typeface="Calibri"/>
                        </a:rPr>
                        <a:t>Beginning</a:t>
                      </a:r>
                      <a:endParaRPr lang="en-US" sz="100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 noProof="0" dirty="0">
                          <a:latin typeface="Calibri"/>
                        </a:rPr>
                        <a:t>Middle</a:t>
                      </a:r>
                      <a:endParaRPr lang="en-US" sz="100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 noProof="0" dirty="0">
                          <a:latin typeface="Calibri"/>
                        </a:rPr>
                        <a:t>End</a:t>
                      </a:r>
                      <a:endParaRPr lang="en-US" sz="100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 noProof="0" dirty="0">
                          <a:latin typeface="Calibri"/>
                        </a:rPr>
                        <a:t>Transitions</a:t>
                      </a:r>
                      <a:endParaRPr lang="en-US" sz="100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i="0" u="none" strike="noStrike" noProof="0" dirty="0">
                          <a:latin typeface="Calibri"/>
                        </a:rPr>
                        <a:t>Sequential structure</a:t>
                      </a:r>
                      <a:r>
                        <a:rPr lang="en-US" sz="1000" b="0" i="0" u="none" strike="noStrike" noProof="0" dirty="0">
                          <a:latin typeface="Calibri"/>
                        </a:rPr>
                        <a:t> </a:t>
                      </a:r>
                      <a:r>
                        <a:rPr lang="en-US" sz="1000" b="0" i="1" u="none" strike="noStrike" noProof="0" dirty="0">
                          <a:latin typeface="Calibri"/>
                        </a:rPr>
                        <a:t>(episodic, narrative, binary, ternary, theme and variation, cyclic, fugue, rondo, abstract, prologue)</a:t>
                      </a:r>
                      <a:endParaRPr lang="en-US" sz="1000" dirty="0"/>
                    </a:p>
                    <a:p>
                      <a:pPr lvl="0">
                        <a:buNone/>
                      </a:pPr>
                      <a:r>
                        <a:rPr lang="en-US" sz="1000" b="1" i="0" u="sng" dirty="0"/>
                        <a:t>Choreographic devices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 noProof="0" dirty="0">
                          <a:latin typeface="Calibri"/>
                        </a:rPr>
                        <a:t>motif and development, repetition, contrast, highlights, climax, manipulation of number, unison and canon.</a:t>
                      </a:r>
                      <a:endParaRPr lang="en-US" sz="1000" dirty="0"/>
                    </a:p>
                    <a:p>
                      <a:pPr lvl="0">
                        <a:buNone/>
                      </a:pPr>
                      <a:endParaRPr 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46415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3513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947</Words>
  <Application>Microsoft Macintosh PowerPoint</Application>
  <PresentationFormat>On-screen Show (4:3)</PresentationFormat>
  <Paragraphs>214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Router Light</vt:lpstr>
      <vt:lpstr>Office Theme</vt:lpstr>
      <vt:lpstr>GCSE DANCE  Revision Guide</vt:lpstr>
      <vt:lpstr>PowerPoint Presentation</vt:lpstr>
      <vt:lpstr>Practical reminder</vt:lpstr>
      <vt:lpstr>Written Reminder</vt:lpstr>
      <vt:lpstr>Essay Questions</vt:lpstr>
      <vt:lpstr>Vocabulary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Melanie Thompson</cp:lastModifiedBy>
  <cp:revision>401</cp:revision>
  <cp:lastPrinted>2022-02-10T07:20:57Z</cp:lastPrinted>
  <dcterms:created xsi:type="dcterms:W3CDTF">2022-02-08T20:10:45Z</dcterms:created>
  <dcterms:modified xsi:type="dcterms:W3CDTF">2022-02-23T08:02:54Z</dcterms:modified>
</cp:coreProperties>
</file>